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69" r:id="rId5"/>
    <p:sldId id="258" r:id="rId6"/>
    <p:sldId id="267" r:id="rId7"/>
    <p:sldId id="268" r:id="rId8"/>
    <p:sldId id="270" r:id="rId9"/>
    <p:sldId id="259" r:id="rId10"/>
    <p:sldId id="266" r:id="rId11"/>
    <p:sldId id="260" r:id="rId12"/>
    <p:sldId id="272" r:id="rId13"/>
    <p:sldId id="261" r:id="rId14"/>
    <p:sldId id="262" r:id="rId15"/>
    <p:sldId id="263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DC"/>
    <a:srgbClr val="FFFFE0"/>
    <a:srgbClr val="DAA520"/>
    <a:srgbClr val="FFCF40"/>
    <a:srgbClr val="FFCF36"/>
    <a:srgbClr val="FF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1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8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4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1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5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3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5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3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3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0"/>
            </a:gs>
            <a:gs pos="75000">
              <a:srgbClr val="FFFFE0"/>
            </a:gs>
            <a:gs pos="83000">
              <a:srgbClr val="FFCF36"/>
            </a:gs>
            <a:gs pos="100000">
              <a:srgbClr val="DAA5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DBCD-39C3-4D03-86E8-3BC573F698A9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1E16-E9A1-4ADA-9C34-5ADCB25E8F4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47108"/>
            <a:ext cx="1743075" cy="1515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4" y="5852222"/>
            <a:ext cx="3209925" cy="100577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848850" y="6524625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Southampton   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88" y="5847107"/>
            <a:ext cx="4938704" cy="1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8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18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Characterisation of reinforcement fabrics</a:t>
            </a:r>
            <a:br>
              <a:rPr lang="en-GB" dirty="0" smtClean="0"/>
            </a:br>
            <a:r>
              <a:rPr lang="en-GB" dirty="0" smtClean="0"/>
              <a:t>by fractal dimension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02038"/>
            <a:ext cx="116967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 smtClean="0"/>
              <a:t>Dominik Piasecki and John Summerscales</a:t>
            </a:r>
          </a:p>
          <a:p>
            <a:r>
              <a:rPr lang="en-GB" sz="3200" dirty="0" smtClean="0"/>
              <a:t>Composites Engineering</a:t>
            </a:r>
          </a:p>
          <a:p>
            <a:r>
              <a:rPr lang="en-GB" sz="3200" dirty="0" err="1" smtClean="0"/>
              <a:t>MAterials</a:t>
            </a:r>
            <a:r>
              <a:rPr lang="en-GB" sz="3200" dirty="0" smtClean="0"/>
              <a:t> and </a:t>
            </a:r>
            <a:r>
              <a:rPr lang="en-GB" sz="3200" dirty="0" err="1" smtClean="0"/>
              <a:t>STructures</a:t>
            </a:r>
            <a:r>
              <a:rPr lang="en-GB" sz="3200" dirty="0" smtClean="0"/>
              <a:t> (MAST) research group</a:t>
            </a:r>
            <a:br>
              <a:rPr lang="en-GB" sz="3200" dirty="0" smtClean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932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fibre fabrics examined in this study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10" y="1926147"/>
            <a:ext cx="2512089" cy="366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40" y="1926147"/>
            <a:ext cx="2511710" cy="3662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591" y="1926147"/>
            <a:ext cx="2478634" cy="3662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556815"/>
            <a:ext cx="92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plain weave</a:t>
            </a:r>
            <a:r>
              <a:rPr lang="en-GB" dirty="0" smtClean="0"/>
              <a:t>	</a:t>
            </a:r>
            <a:r>
              <a:rPr lang="en-GB" smtClean="0"/>
              <a:t>	           </a:t>
            </a:r>
            <a:r>
              <a:rPr lang="en-GB" dirty="0" smtClean="0"/>
              <a:t>single tow twill		      double tow twill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43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78068" cy="1325563"/>
          </a:xfrm>
        </p:spPr>
        <p:txBody>
          <a:bodyPr/>
          <a:lstStyle/>
          <a:p>
            <a:r>
              <a:rPr lang="en-GB" dirty="0" smtClean="0"/>
              <a:t>Fabric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78068" cy="4351338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mages acquired by </a:t>
            </a:r>
            <a:br>
              <a:rPr lang="en-GB" dirty="0" smtClean="0"/>
            </a:br>
            <a:r>
              <a:rPr lang="en-GB" dirty="0" smtClean="0"/>
              <a:t>high-resolution scanner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616268" y="1"/>
            <a:ext cx="7575732" cy="5753100"/>
            <a:chOff x="4616268" y="1"/>
            <a:chExt cx="7575732" cy="5753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6268" y="1"/>
              <a:ext cx="7575732" cy="5753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95925" y="2266950"/>
              <a:ext cx="1323975" cy="1628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5428" y="2380731"/>
              <a:ext cx="1091260" cy="1514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29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FD from separate images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99" y="1771650"/>
            <a:ext cx="877824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FD </a:t>
            </a:r>
            <a:r>
              <a:rPr lang="en-GB" i="1" dirty="0" smtClean="0"/>
              <a:t>vs</a:t>
            </a:r>
            <a:r>
              <a:rPr lang="en-GB" dirty="0" smtClean="0"/>
              <a:t> fabric shear 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double tow twill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lain weave</a:t>
            </a:r>
          </a:p>
          <a:p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ingle tow twill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08" y="1619249"/>
            <a:ext cx="6159591" cy="41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6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Plain weave fabric curvature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838" y="1410689"/>
            <a:ext cx="6389162" cy="4285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675" y="1924050"/>
            <a:ext cx="4619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i</a:t>
            </a:r>
            <a:r>
              <a:rPr lang="en-GB" sz="2800" dirty="0" smtClean="0">
                <a:solidFill>
                  <a:srgbClr val="FF0000"/>
                </a:solidFill>
              </a:rPr>
              <a:t>nside of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outside of 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FD increasing</a:t>
            </a:r>
            <a:br>
              <a:rPr lang="en-GB" sz="2800" dirty="0" smtClean="0"/>
            </a:br>
            <a:r>
              <a:rPr lang="en-GB" sz="2800" dirty="0" smtClean="0"/>
              <a:t>with shear angle</a:t>
            </a:r>
            <a:br>
              <a:rPr lang="en-GB" sz="2800" dirty="0" smtClean="0"/>
            </a:br>
            <a:r>
              <a:rPr lang="en-GB" sz="2800" b="1" dirty="0" smtClean="0"/>
              <a:t>not</a:t>
            </a:r>
            <a:r>
              <a:rPr lang="en-GB" sz="2800" dirty="0" smtClean="0"/>
              <a:t> seen for twill fabrics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592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inversion/reflection of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FD consistent</a:t>
            </a:r>
            <a:br>
              <a:rPr lang="en-GB" dirty="0" smtClean="0"/>
            </a:br>
            <a:r>
              <a:rPr lang="en-GB" dirty="0" smtClean="0"/>
              <a:t>regardless of</a:t>
            </a:r>
            <a:br>
              <a:rPr lang="en-GB" dirty="0" smtClean="0"/>
            </a:br>
            <a:r>
              <a:rPr lang="en-GB" dirty="0" smtClean="0"/>
              <a:t>image orientation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5" y="1438850"/>
            <a:ext cx="6401355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4125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fibre reinforcement fabrics can be </a:t>
            </a:r>
            <a:r>
              <a:rPr lang="en-US" dirty="0" smtClean="0"/>
              <a:t>identified</a:t>
            </a:r>
            <a:br>
              <a:rPr lang="en-US" dirty="0" smtClean="0"/>
            </a:br>
            <a:r>
              <a:rPr lang="en-US" dirty="0" smtClean="0"/>
              <a:t>using their respective </a:t>
            </a:r>
            <a:r>
              <a:rPr lang="en-US" dirty="0"/>
              <a:t>FD </a:t>
            </a:r>
            <a:r>
              <a:rPr lang="en-US" dirty="0" smtClean="0"/>
              <a:t>values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no overlap between </a:t>
            </a:r>
            <a:r>
              <a:rPr lang="en-US" dirty="0" smtClean="0"/>
              <a:t>FD of different </a:t>
            </a:r>
            <a:r>
              <a:rPr lang="en-US" dirty="0"/>
              <a:t>weaves,</a:t>
            </a:r>
            <a:br>
              <a:rPr lang="en-US" dirty="0"/>
            </a:br>
            <a:r>
              <a:rPr lang="en-US" dirty="0" smtClean="0"/>
              <a:t>despite </a:t>
            </a:r>
            <a:r>
              <a:rPr lang="en-US" dirty="0"/>
              <a:t>shearing </a:t>
            </a:r>
            <a:r>
              <a:rPr lang="en-US" dirty="0" smtClean="0"/>
              <a:t>to </a:t>
            </a:r>
            <a:r>
              <a:rPr lang="en-US" dirty="0"/>
              <a:t>30</a:t>
            </a:r>
            <a:r>
              <a:rPr lang="en-US" dirty="0" smtClean="0"/>
              <a:t>°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</a:t>
            </a:r>
            <a:r>
              <a:rPr lang="en-US" dirty="0"/>
              <a:t>results from over 320 images.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FD </a:t>
            </a:r>
            <a:r>
              <a:rPr lang="en-US" dirty="0"/>
              <a:t>values </a:t>
            </a:r>
            <a:r>
              <a:rPr lang="en-US" dirty="0" smtClean="0"/>
              <a:t>independent </a:t>
            </a:r>
            <a:r>
              <a:rPr lang="en-US" dirty="0"/>
              <a:t>of </a:t>
            </a:r>
            <a:r>
              <a:rPr lang="en-US" dirty="0" smtClean="0"/>
              <a:t>inside/outside </a:t>
            </a:r>
            <a:r>
              <a:rPr lang="en-US" dirty="0"/>
              <a:t>of </a:t>
            </a:r>
            <a:r>
              <a:rPr lang="en-US" dirty="0" smtClean="0"/>
              <a:t>roll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FD independent of reflection/inversion of images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potential for implementation in manufacturing quality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00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GB" dirty="0" smtClean="0"/>
              <a:t>References for previous uses of FD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/>
          <a:lstStyle/>
          <a:p>
            <a:r>
              <a:rPr lang="en-GB" b="1" dirty="0" smtClean="0"/>
              <a:t>Pearce</a:t>
            </a:r>
            <a:r>
              <a:rPr lang="en-GB" dirty="0" smtClean="0"/>
              <a:t> PhD ~ correlation to permeability and strength</a:t>
            </a:r>
          </a:p>
          <a:p>
            <a:pPr lvl="1"/>
            <a:r>
              <a:rPr lang="en-GB" dirty="0" smtClean="0"/>
              <a:t>NRL Pearce et al, Composites Part A, 1998, 29A, 829-837.</a:t>
            </a:r>
          </a:p>
          <a:p>
            <a:pPr lvl="1"/>
            <a:r>
              <a:rPr lang="en-GB" dirty="0" smtClean="0"/>
              <a:t>J Summerscales et al, J. Microscopy, 2001, 201, 153-162</a:t>
            </a:r>
          </a:p>
          <a:p>
            <a:r>
              <a:rPr lang="en-GB" b="1" dirty="0" smtClean="0"/>
              <a:t>InGeCt</a:t>
            </a:r>
            <a:r>
              <a:rPr lang="en-GB" dirty="0" smtClean="0"/>
              <a:t> in-mould gel coating ~ correlation to surface finish</a:t>
            </a:r>
          </a:p>
          <a:p>
            <a:pPr lvl="1"/>
            <a:r>
              <a:rPr lang="en-GB" dirty="0" smtClean="0"/>
              <a:t>Q </a:t>
            </a:r>
            <a:r>
              <a:rPr lang="en-GB" dirty="0" err="1" smtClean="0"/>
              <a:t>Labrosse</a:t>
            </a:r>
            <a:r>
              <a:rPr lang="en-GB" dirty="0" smtClean="0"/>
              <a:t> et al, Insight, 2011, 53, 16-20.</a:t>
            </a:r>
          </a:p>
          <a:p>
            <a:r>
              <a:rPr lang="en-GB" b="1" dirty="0" smtClean="0"/>
              <a:t>Mahmood</a:t>
            </a:r>
            <a:r>
              <a:rPr lang="en-GB" dirty="0" smtClean="0"/>
              <a:t> PhD ~ correlation to resin-rich volumes</a:t>
            </a:r>
          </a:p>
          <a:p>
            <a:pPr lvl="1"/>
            <a:r>
              <a:rPr lang="en-GB" dirty="0" smtClean="0"/>
              <a:t>AS Mahmood, IOP Conference Series:</a:t>
            </a:r>
            <a:br>
              <a:rPr lang="en-GB" dirty="0" smtClean="0"/>
            </a:br>
            <a:r>
              <a:rPr lang="en-GB" dirty="0" smtClean="0"/>
              <a:t>Materials Science and Engineering, 2018, 388 (conference 1), 012013.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13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/>
              <a:t>fractal </a:t>
            </a:r>
            <a:r>
              <a:rPr lang="en-GB" dirty="0" smtClean="0"/>
              <a:t>dimension (FD)</a:t>
            </a:r>
          </a:p>
          <a:p>
            <a:r>
              <a:rPr lang="en-GB" dirty="0" smtClean="0"/>
              <a:t>previous use of FD to characterise composites images</a:t>
            </a:r>
          </a:p>
          <a:p>
            <a:r>
              <a:rPr lang="en-GB" dirty="0"/>
              <a:t>e</a:t>
            </a:r>
            <a:r>
              <a:rPr lang="en-GB" dirty="0" smtClean="0"/>
              <a:t>xperimental materials and methods</a:t>
            </a:r>
          </a:p>
          <a:p>
            <a:r>
              <a:rPr lang="en-GB" dirty="0"/>
              <a:t>r</a:t>
            </a:r>
            <a:r>
              <a:rPr lang="en-GB" dirty="0" smtClean="0"/>
              <a:t>esults</a:t>
            </a:r>
          </a:p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41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62" y="160338"/>
            <a:ext cx="11873338" cy="820737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/>
              <a:t>Indicative images and fractal dimension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58" y="981074"/>
            <a:ext cx="11659971" cy="1655762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Analysis in </a:t>
            </a:r>
            <a:r>
              <a:rPr lang="en-GB" sz="2800" b="1" dirty="0" smtClean="0"/>
              <a:t>ImageJ</a:t>
            </a:r>
            <a:r>
              <a:rPr lang="en-GB" sz="2800" dirty="0" smtClean="0"/>
              <a:t> with </a:t>
            </a:r>
            <a:r>
              <a:rPr lang="en-GB" sz="2800" b="1" dirty="0" smtClean="0"/>
              <a:t>FracLac</a:t>
            </a:r>
            <a:r>
              <a:rPr lang="en-GB" sz="2800" dirty="0" smtClean="0"/>
              <a:t>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Image &gt; Type &gt; 8 bit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Image &gt; Adjust &gt; Threshold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Process &gt; Binary &gt; Make Binary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err="1" smtClean="0"/>
              <a:t>Analyze</a:t>
            </a:r>
            <a:r>
              <a:rPr lang="en-GB" dirty="0" smtClean="0"/>
              <a:t> &gt; Tools &gt; Fractal Box Count (FD from Richardson plot)</a:t>
            </a:r>
          </a:p>
          <a:p>
            <a:pPr algn="l"/>
            <a:r>
              <a:rPr lang="en-GB" smtClean="0"/>
              <a:t> </a:t>
            </a:r>
            <a:r>
              <a:rPr lang="en-GB" b="1" smtClean="0"/>
              <a:t>0.0000</a:t>
            </a:r>
            <a:r>
              <a:rPr lang="en-GB" b="1" dirty="0" smtClean="0"/>
              <a:t>	        1.5501	             1.7363	          1.8370	     1.9951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99" y="3746827"/>
            <a:ext cx="2027653" cy="2014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96" y="3746599"/>
            <a:ext cx="2031081" cy="201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98" y="3746599"/>
            <a:ext cx="2027653" cy="201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142" y="3746599"/>
            <a:ext cx="2011787" cy="2014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82684" y="3221453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one small white dot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9258" y="1556285"/>
            <a:ext cx="124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= point</a:t>
            </a:r>
          </a:p>
          <a:p>
            <a:r>
              <a:rPr lang="en-GB" dirty="0" smtClean="0"/>
              <a:t>1 = line</a:t>
            </a:r>
          </a:p>
          <a:p>
            <a:r>
              <a:rPr lang="en-GB" dirty="0" smtClean="0"/>
              <a:t>2 = area</a:t>
            </a:r>
          </a:p>
          <a:p>
            <a:r>
              <a:rPr lang="en-GB" dirty="0" smtClean="0"/>
              <a:t>3 = volume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0" y="3744673"/>
            <a:ext cx="2057265" cy="2034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3221453"/>
            <a:ext cx="89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one small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black dot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FD box counting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en-GB" dirty="0"/>
              <a:t>can be applied to both linear and non-linear fractal images</a:t>
            </a:r>
            <a:r>
              <a:rPr lang="en-GB" dirty="0" smtClean="0"/>
              <a:t>,</a:t>
            </a:r>
          </a:p>
          <a:p>
            <a:r>
              <a:rPr lang="en-GB" dirty="0" smtClean="0"/>
              <a:t>applicable </a:t>
            </a:r>
            <a:r>
              <a:rPr lang="en-GB" dirty="0"/>
              <a:t>to </a:t>
            </a:r>
            <a:r>
              <a:rPr lang="en-GB" dirty="0" smtClean="0"/>
              <a:t>patterns </a:t>
            </a:r>
            <a:r>
              <a:rPr lang="en-GB" dirty="0"/>
              <a:t>with or without </a:t>
            </a:r>
            <a:r>
              <a:rPr lang="en-GB" dirty="0" smtClean="0"/>
              <a:t>self-similarity</a:t>
            </a:r>
          </a:p>
          <a:p>
            <a:endParaRPr lang="en-GB" dirty="0"/>
          </a:p>
          <a:p>
            <a:r>
              <a:rPr lang="en-GB" dirty="0" smtClean="0"/>
              <a:t>cover the image with small boxes</a:t>
            </a:r>
          </a:p>
          <a:p>
            <a:r>
              <a:rPr lang="en-GB" dirty="0"/>
              <a:t>c</a:t>
            </a:r>
            <a:r>
              <a:rPr lang="en-GB" dirty="0" smtClean="0"/>
              <a:t>ount the boxes containing feature of interest</a:t>
            </a:r>
          </a:p>
          <a:p>
            <a:r>
              <a:rPr lang="en-GB" dirty="0"/>
              <a:t>i</a:t>
            </a:r>
            <a:r>
              <a:rPr lang="en-GB" dirty="0" smtClean="0"/>
              <a:t>ncrease box size, and count ... repeat with larger boxes</a:t>
            </a:r>
          </a:p>
          <a:p>
            <a:r>
              <a:rPr lang="en-GB" dirty="0" smtClean="0"/>
              <a:t>plot detected area against box size</a:t>
            </a:r>
          </a:p>
          <a:p>
            <a:r>
              <a:rPr lang="en-GB" dirty="0" smtClean="0"/>
              <a:t>FD is slope of 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6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use</a:t>
            </a:r>
            <a:r>
              <a:rPr lang="en-GB" baseline="30000" dirty="0" smtClean="0"/>
              <a:t>*</a:t>
            </a:r>
            <a:r>
              <a:rPr lang="en-GB" dirty="0" smtClean="0"/>
              <a:t> of fractal dimension</a:t>
            </a:r>
            <a:br>
              <a:rPr lang="en-GB" dirty="0" smtClean="0"/>
            </a:br>
            <a:r>
              <a:rPr lang="en-GB" dirty="0" smtClean="0"/>
              <a:t>to characterise composite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Pearce</a:t>
            </a:r>
            <a:r>
              <a:rPr lang="en-GB" dirty="0" smtClean="0"/>
              <a:t> PhD ~ </a:t>
            </a:r>
            <a:r>
              <a:rPr lang="en-GB" dirty="0"/>
              <a:t>permeability and strength </a:t>
            </a:r>
            <a:r>
              <a:rPr lang="en-GB" i="1" dirty="0"/>
              <a:t>vs</a:t>
            </a:r>
            <a:r>
              <a:rPr lang="en-GB" dirty="0"/>
              <a:t> FD</a:t>
            </a:r>
            <a:endParaRPr lang="en-GB" dirty="0" smtClean="0"/>
          </a:p>
          <a:p>
            <a:r>
              <a:rPr lang="en-GB" b="1" dirty="0" smtClean="0"/>
              <a:t>InGeCt</a:t>
            </a:r>
            <a:r>
              <a:rPr lang="en-GB" dirty="0" smtClean="0"/>
              <a:t> in-mould gel coating ~ surface finish </a:t>
            </a:r>
            <a:r>
              <a:rPr lang="en-GB" i="1" dirty="0" smtClean="0"/>
              <a:t>vs</a:t>
            </a:r>
            <a:r>
              <a:rPr lang="en-GB" dirty="0" smtClean="0"/>
              <a:t> FD</a:t>
            </a:r>
          </a:p>
          <a:p>
            <a:r>
              <a:rPr lang="en-GB" b="1" dirty="0" smtClean="0"/>
              <a:t>Mahmood</a:t>
            </a:r>
            <a:r>
              <a:rPr lang="en-GB" dirty="0" smtClean="0"/>
              <a:t> PhD ~ “Fibre </a:t>
            </a:r>
            <a:r>
              <a:rPr lang="en-GB" dirty="0"/>
              <a:t>distribution, characterised by </a:t>
            </a:r>
            <a:r>
              <a:rPr lang="en-GB" dirty="0" smtClean="0"/>
              <a:t>[FD],</a:t>
            </a:r>
            <a:br>
              <a:rPr lang="en-GB" dirty="0" smtClean="0"/>
            </a:br>
            <a:r>
              <a:rPr lang="en-GB" dirty="0" smtClean="0"/>
              <a:t>   can </a:t>
            </a:r>
            <a:r>
              <a:rPr lang="en-GB" dirty="0"/>
              <a:t>be used as a parameter to </a:t>
            </a:r>
            <a:r>
              <a:rPr lang="en-GB" dirty="0" smtClean="0"/>
              <a:t>characterise</a:t>
            </a:r>
            <a:br>
              <a:rPr lang="en-GB" dirty="0" smtClean="0"/>
            </a:br>
            <a:r>
              <a:rPr lang="en-GB" dirty="0" smtClean="0"/>
              <a:t>   the </a:t>
            </a:r>
            <a:r>
              <a:rPr lang="en-GB" dirty="0"/>
              <a:t>static and fatigue </a:t>
            </a:r>
            <a:r>
              <a:rPr lang="en-GB" dirty="0" smtClean="0"/>
              <a:t>properties</a:t>
            </a:r>
            <a:br>
              <a:rPr lang="en-GB" dirty="0" smtClean="0"/>
            </a:br>
            <a:r>
              <a:rPr lang="en-GB" dirty="0" smtClean="0"/>
              <a:t>   of </a:t>
            </a:r>
            <a:r>
              <a:rPr lang="en-GB" dirty="0"/>
              <a:t>fibre-reinforced composites tested in four-point </a:t>
            </a:r>
            <a:r>
              <a:rPr lang="en-GB" dirty="0" smtClean="0"/>
              <a:t>bend”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82075" y="5572125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references on final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87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399"/>
          </a:xfrm>
        </p:spPr>
        <p:txBody>
          <a:bodyPr>
            <a:normAutofit fontScale="90000"/>
          </a:bodyPr>
          <a:lstStyle/>
          <a:p>
            <a:r>
              <a:rPr lang="en-GB" dirty="0"/>
              <a:t>Pearce PhD ~ </a:t>
            </a:r>
            <a:r>
              <a:rPr lang="en-GB" dirty="0" smtClean="0"/>
              <a:t>permeability </a:t>
            </a:r>
            <a:r>
              <a:rPr lang="en-GB" dirty="0"/>
              <a:t>and </a:t>
            </a:r>
            <a:r>
              <a:rPr lang="en-GB" dirty="0" smtClean="0"/>
              <a:t>strength vs FD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074" y="1228725"/>
            <a:ext cx="7705725" cy="2295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(left)     comparison of three </a:t>
            </a:r>
            <a:r>
              <a:rPr lang="en-GB" dirty="0" err="1" smtClean="0"/>
              <a:t>Brochier</a:t>
            </a:r>
            <a:r>
              <a:rPr lang="en-GB" dirty="0" smtClean="0"/>
              <a:t> fabrics</a:t>
            </a:r>
          </a:p>
          <a:p>
            <a:pPr marL="0" indent="0">
              <a:buNone/>
            </a:pPr>
            <a:r>
              <a:rPr lang="en-GB" dirty="0" smtClean="0"/>
              <a:t>(centre) Carr fabrics </a:t>
            </a:r>
            <a:r>
              <a:rPr lang="en-GB" dirty="0"/>
              <a:t>weft strength</a:t>
            </a:r>
          </a:p>
          <a:p>
            <a:pPr marL="0" indent="0">
              <a:buNone/>
            </a:pPr>
            <a:r>
              <a:rPr lang="en-GB" dirty="0" smtClean="0"/>
              <a:t>	      flow enhancement tows in weft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    </a:t>
            </a:r>
            <a:r>
              <a:rPr lang="en-GB" sz="2400" dirty="0" smtClean="0"/>
              <a:t>A 33%FET, B 20%FET, C 14%FET, D 0%FET </a:t>
            </a:r>
          </a:p>
          <a:p>
            <a:pPr marL="0" indent="0">
              <a:buNone/>
            </a:pPr>
            <a:r>
              <a:rPr lang="en-GB" dirty="0" smtClean="0"/>
              <a:t>(right)   permeability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24"/>
            <a:ext cx="3517860" cy="454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681412"/>
            <a:ext cx="3165124" cy="2014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415" y="3681412"/>
            <a:ext cx="3286436" cy="20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8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>
            <a:normAutofit/>
          </a:bodyPr>
          <a:lstStyle/>
          <a:p>
            <a:r>
              <a:rPr lang="en-GB" sz="3200" dirty="0"/>
              <a:t>InGeCt in-mould gel coating ~ surface finish </a:t>
            </a:r>
            <a:r>
              <a:rPr lang="en-GB" sz="3200" i="1" dirty="0"/>
              <a:t>vs</a:t>
            </a:r>
            <a:r>
              <a:rPr lang="en-GB" sz="3200" dirty="0"/>
              <a:t> </a:t>
            </a:r>
            <a:r>
              <a:rPr lang="en-GB" sz="3200" dirty="0" smtClean="0"/>
              <a:t>FD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20775"/>
            <a:ext cx="4410075" cy="24796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FD from reflection from plate surface</a:t>
            </a:r>
            <a:br>
              <a:rPr lang="en-GB" dirty="0" smtClean="0"/>
            </a:br>
            <a:r>
              <a:rPr lang="en-GB" dirty="0" smtClean="0"/>
              <a:t>under controlled lighting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p</a:t>
            </a:r>
            <a:r>
              <a:rPr lang="en-GB" dirty="0" smtClean="0"/>
              <a:t>lates ranked by 3 staff in Plymouth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2 </a:t>
            </a:r>
            <a:r>
              <a:rPr lang="en-GB" dirty="0"/>
              <a:t>professional composites </a:t>
            </a:r>
            <a:r>
              <a:rPr lang="en-GB" dirty="0" smtClean="0"/>
              <a:t>engineers (automotive/marine)  </a:t>
            </a:r>
            <a:r>
              <a:rPr lang="en-GB" dirty="0"/>
              <a:t>asked to rate the plates and confirmed that the </a:t>
            </a:r>
            <a:r>
              <a:rPr lang="en-GB" dirty="0" smtClean="0"/>
              <a:t>finish</a:t>
            </a:r>
            <a:br>
              <a:rPr lang="en-GB" dirty="0" smtClean="0"/>
            </a:br>
            <a:r>
              <a:rPr lang="en-GB" dirty="0" smtClean="0"/>
              <a:t>on </a:t>
            </a:r>
            <a:r>
              <a:rPr lang="en-GB" dirty="0"/>
              <a:t>the latter six would be </a:t>
            </a:r>
            <a:r>
              <a:rPr lang="en-GB" dirty="0">
                <a:solidFill>
                  <a:srgbClr val="FF0000"/>
                </a:solidFill>
              </a:rPr>
              <a:t>unacceptable</a:t>
            </a:r>
            <a:r>
              <a:rPr lang="en-GB" dirty="0"/>
              <a:t> to the industry.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5" y="1041195"/>
            <a:ext cx="6943725" cy="48094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8115300" y="1247775"/>
            <a:ext cx="3810000" cy="39719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63051" y="1178405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unacceptable finish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562" y="3600450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OK for industry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3136524"/>
            <a:ext cx="2686050" cy="27140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6050" y="5850602"/>
            <a:ext cx="2476502" cy="100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/>
              <a:t>Characterisation of reinforcement fabrics</a:t>
            </a:r>
            <a:br>
              <a:rPr lang="en-GB" sz="6000" b="1" dirty="0"/>
            </a:br>
            <a:r>
              <a:rPr lang="en-GB" sz="6000" b="1" dirty="0"/>
              <a:t>by fractal dimension</a:t>
            </a:r>
          </a:p>
        </p:txBody>
      </p:sp>
    </p:spTree>
    <p:extLst>
      <p:ext uri="{BB962C8B-B14F-4D97-AF65-F5344CB8AC3E}">
        <p14:creationId xmlns:p14="http://schemas.microsoft.com/office/powerpoint/2010/main" val="98977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arbon fibre fabrics examined in this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4700"/>
            <a:ext cx="10515600" cy="2441575"/>
          </a:xfrm>
        </p:spPr>
        <p:txBody>
          <a:bodyPr/>
          <a:lstStyle/>
          <a:p>
            <a:r>
              <a:rPr lang="en-GB" dirty="0" smtClean="0"/>
              <a:t>all fabrics woven by </a:t>
            </a:r>
            <a:r>
              <a:rPr lang="en-GB" dirty="0"/>
              <a:t>C</a:t>
            </a:r>
            <a:r>
              <a:rPr lang="en-GB" dirty="0" smtClean="0"/>
              <a:t>arr Reinforcements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06656"/>
              </p:ext>
            </p:extLst>
          </p:nvPr>
        </p:nvGraphicFramePr>
        <p:xfrm>
          <a:off x="1123952" y="2557991"/>
          <a:ext cx="8343899" cy="183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688">
                  <a:extLst>
                    <a:ext uri="{9D8B030D-6E8A-4147-A177-3AD203B41FA5}">
                      <a16:colId xmlns:a16="http://schemas.microsoft.com/office/drawing/2014/main" val="3425312992"/>
                    </a:ext>
                  </a:extLst>
                </a:gridCol>
                <a:gridCol w="1739577">
                  <a:extLst>
                    <a:ext uri="{9D8B030D-6E8A-4147-A177-3AD203B41FA5}">
                      <a16:colId xmlns:a16="http://schemas.microsoft.com/office/drawing/2014/main" val="2361580964"/>
                    </a:ext>
                  </a:extLst>
                </a:gridCol>
                <a:gridCol w="1790146">
                  <a:extLst>
                    <a:ext uri="{9D8B030D-6E8A-4147-A177-3AD203B41FA5}">
                      <a16:colId xmlns:a16="http://schemas.microsoft.com/office/drawing/2014/main" val="3381594754"/>
                    </a:ext>
                  </a:extLst>
                </a:gridCol>
                <a:gridCol w="1820488">
                  <a:extLst>
                    <a:ext uri="{9D8B030D-6E8A-4147-A177-3AD203B41FA5}">
                      <a16:colId xmlns:a16="http://schemas.microsoft.com/office/drawing/2014/main" val="1234404275"/>
                    </a:ext>
                  </a:extLst>
                </a:gridCol>
              </a:tblGrid>
              <a:tr h="4582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fabric style</a:t>
                      </a:r>
                      <a:endParaRPr lang="en-GB" sz="2000" dirty="0"/>
                    </a:p>
                  </a:txBody>
                  <a:tcPr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areal weight </a:t>
                      </a:r>
                      <a:endParaRPr lang="en-GB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warp tows/m </a:t>
                      </a:r>
                      <a:endParaRPr lang="en-GB" sz="2000" dirty="0"/>
                    </a:p>
                  </a:txBody>
                  <a:tcPr>
                    <a:solidFill>
                      <a:srgbClr val="DAA5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weft tows/m </a:t>
                      </a:r>
                      <a:endParaRPr lang="en-GB" sz="2000" dirty="0"/>
                    </a:p>
                  </a:txBody>
                  <a:tcPr>
                    <a:solidFill>
                      <a:srgbClr val="DAA5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674215"/>
                  </a:ext>
                </a:extLst>
              </a:tr>
              <a:tr h="4582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plain weave 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300 g/m</a:t>
                      </a:r>
                      <a:r>
                        <a:rPr lang="en-GB" sz="2000" baseline="30000" dirty="0" smtClean="0"/>
                        <a:t>2</a:t>
                      </a:r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380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380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52792"/>
                  </a:ext>
                </a:extLst>
              </a:tr>
              <a:tr h="4582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single tow twill (STT) </a:t>
                      </a:r>
                      <a:endParaRPr lang="en-GB" sz="2000" dirty="0"/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320 g/m</a:t>
                      </a:r>
                      <a:r>
                        <a:rPr lang="en-GB" sz="2000" baseline="30000" dirty="0" smtClean="0"/>
                        <a:t>2</a:t>
                      </a:r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380</a:t>
                      </a:r>
                      <a:endParaRPr lang="en-GB" sz="2000" dirty="0"/>
                    </a:p>
                  </a:txBody>
                  <a:tcP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420</a:t>
                      </a:r>
                      <a:endParaRPr lang="en-GB" sz="2000" dirty="0"/>
                    </a:p>
                  </a:txBody>
                  <a:tcPr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228237"/>
                  </a:ext>
                </a:extLst>
              </a:tr>
              <a:tr h="4582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double-tow twill (DTT)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375 g/m</a:t>
                      </a:r>
                      <a:r>
                        <a:rPr lang="en-GB" sz="2000" baseline="30000" dirty="0" smtClean="0"/>
                        <a:t>2</a:t>
                      </a:r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380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380</a:t>
                      </a:r>
                      <a:endParaRPr lang="en-GB" sz="2000" dirty="0"/>
                    </a:p>
                  </a:txBody>
                  <a:tcPr>
                    <a:solidFill>
                      <a:srgbClr val="F5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0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4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640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Office Theme</vt:lpstr>
      <vt:lpstr>Characterisation of reinforcement fabrics by fractal dimension</vt:lpstr>
      <vt:lpstr>Outline of talk</vt:lpstr>
      <vt:lpstr>Indicative images and fractal dimension</vt:lpstr>
      <vt:lpstr>FD box counting method</vt:lpstr>
      <vt:lpstr>Previous use* of fractal dimension to characterise composite images</vt:lpstr>
      <vt:lpstr>Pearce PhD ~ permeability and strength vs FD</vt:lpstr>
      <vt:lpstr>InGeCt in-mould gel coating ~ surface finish vs FD</vt:lpstr>
      <vt:lpstr>PowerPoint Presentation</vt:lpstr>
      <vt:lpstr>Carbon fibre fabrics examined in this study</vt:lpstr>
      <vt:lpstr>Carbon fibre fabrics examined in this study</vt:lpstr>
      <vt:lpstr>Fabric images</vt:lpstr>
      <vt:lpstr>FD from separate images</vt:lpstr>
      <vt:lpstr>FD vs fabric shear angle</vt:lpstr>
      <vt:lpstr>Plain weave fabric curvature</vt:lpstr>
      <vt:lpstr>Digital inversion/reflection of images</vt:lpstr>
      <vt:lpstr>Conclusions</vt:lpstr>
      <vt:lpstr>References for previous uses of FD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Summerscales</dc:creator>
  <cp:lastModifiedBy>John Summerscales</cp:lastModifiedBy>
  <cp:revision>20</cp:revision>
  <dcterms:created xsi:type="dcterms:W3CDTF">2018-08-21T09:35:06Z</dcterms:created>
  <dcterms:modified xsi:type="dcterms:W3CDTF">2022-06-14T08:51:55Z</dcterms:modified>
</cp:coreProperties>
</file>